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6" r:id="rId8"/>
    <p:sldId id="267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49"/>
    <p:restoredTop sz="95865"/>
  </p:normalViewPr>
  <p:slideViewPr>
    <p:cSldViewPr snapToGrid="0" snapToObjects="1">
      <p:cViewPr varScale="1">
        <p:scale>
          <a:sx n="86" d="100"/>
          <a:sy n="86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7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everyone.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1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5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63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590437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kern="0" spc="-157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Forecasting Turkey’s Inflation 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42329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Arzu ISIK TOPBAS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02860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CSCI E-116: Dynamic Modeling and Forecasting in Big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319599" y="563391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Fall 2023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433066" y="6234113"/>
            <a:ext cx="128349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kern="0" spc="-35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</a:t>
            </a:r>
            <a:endParaRPr lang="en-US" sz="1152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6137F458-1ECF-65B8-3ECE-B4CCC23B3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68" y="29583"/>
            <a:ext cx="5486400" cy="8229600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440CDD42-09B9-ABD0-E8FC-3245F05EF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" y="-48514"/>
            <a:ext cx="5486400" cy="83076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157162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420428"/>
            <a:ext cx="7477601" cy="2480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Thank you!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</a:p>
          <a:p>
            <a:pPr marL="0" indent="0">
              <a:buNone/>
            </a:pPr>
            <a:r>
              <a:rPr lang="en-US" sz="2800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Arzu ISIK TOPBAS </a:t>
            </a:r>
          </a:p>
          <a:p>
            <a:pPr marL="0" indent="0">
              <a:buNone/>
            </a:pPr>
            <a:r>
              <a:rPr lang="en-US" sz="2400" kern="0" spc="-131" dirty="0" err="1">
                <a:solidFill>
                  <a:srgbClr val="2C3F42"/>
                </a:solidFill>
                <a:latin typeface="Bitter" pitchFamily="34" charset="0"/>
                <a:ea typeface="Bitter" pitchFamily="34" charset="-122"/>
              </a:rPr>
              <a:t>arzuu.isik@gmail.com</a:t>
            </a:r>
            <a:endParaRPr lang="en-US" sz="2400" kern="0" spc="-131" dirty="0">
              <a:solidFill>
                <a:srgbClr val="2C3F42"/>
              </a:solidFill>
              <a:latin typeface="Bitter" pitchFamily="34" charset="0"/>
              <a:ea typeface="Bitter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03759" y="760255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Overview</a:t>
            </a:r>
            <a:endParaRPr lang="en-US" sz="4374" dirty="0"/>
          </a:p>
        </p:txBody>
      </p:sp>
      <p:pic>
        <p:nvPicPr>
          <p:cNvPr id="14" name="Picture 13" descr="A graph showing the growth of the market&#10;&#10;Description automatically generated with medium confidence">
            <a:extLst>
              <a:ext uri="{FF2B5EF4-FFF2-40B4-BE49-F238E27FC236}">
                <a16:creationId xmlns:a16="http://schemas.microsoft.com/office/drawing/2014/main" id="{3B7A6B50-3158-4D3F-585B-82F36E6B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03" y="1770069"/>
            <a:ext cx="10707818" cy="516654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FFF8F0"/>
          </a:solidFill>
          <a:ln w="11549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910721" y="509945"/>
            <a:ext cx="7828002" cy="5794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63"/>
              </a:lnSpc>
              <a:buNone/>
            </a:pPr>
            <a:r>
              <a:rPr lang="en-US" sz="3651" kern="0" spc="-11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Sources and Economic Indicators</a:t>
            </a:r>
            <a:endParaRPr lang="en-US" sz="3651" dirty="0"/>
          </a:p>
        </p:txBody>
      </p:sp>
      <p:sp>
        <p:nvSpPr>
          <p:cNvPr id="5" name="Shape 3"/>
          <p:cNvSpPr/>
          <p:nvPr/>
        </p:nvSpPr>
        <p:spPr>
          <a:xfrm>
            <a:off x="2910721" y="1367552"/>
            <a:ext cx="2063234" cy="4266843"/>
          </a:xfrm>
          <a:prstGeom prst="roundRect">
            <a:avLst>
              <a:gd name="adj" fmla="val 4045"/>
            </a:avLst>
          </a:prstGeom>
          <a:solidFill>
            <a:srgbClr val="FCE2CF"/>
          </a:solidFill>
          <a:ln w="11549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07650" y="1564481"/>
            <a:ext cx="1669375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CPI - Consumer Price Index</a:t>
            </a:r>
            <a:endParaRPr lang="en-US" sz="1825" dirty="0"/>
          </a:p>
        </p:txBody>
      </p:sp>
      <p:sp>
        <p:nvSpPr>
          <p:cNvPr id="7" name="Text 5"/>
          <p:cNvSpPr/>
          <p:nvPr/>
        </p:nvSpPr>
        <p:spPr>
          <a:xfrm>
            <a:off x="3107650" y="2255044"/>
            <a:ext cx="1669375" cy="17802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measure of the average change in prices paid by consumers for a basket of goods and services.</a:t>
            </a:r>
            <a:endParaRPr lang="en-US" sz="1460" dirty="0"/>
          </a:p>
        </p:txBody>
      </p:sp>
      <p:sp>
        <p:nvSpPr>
          <p:cNvPr id="8" name="Text 6"/>
          <p:cNvSpPr/>
          <p:nvPr/>
        </p:nvSpPr>
        <p:spPr>
          <a:xfrm>
            <a:off x="3107650" y="4886056"/>
            <a:ext cx="1669375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Source:</a:t>
            </a:r>
            <a:endParaRPr lang="en-US" sz="1825" dirty="0"/>
          </a:p>
        </p:txBody>
      </p:sp>
      <p:sp>
        <p:nvSpPr>
          <p:cNvPr id="9" name="Text 7"/>
          <p:cNvSpPr/>
          <p:nvPr/>
        </p:nvSpPr>
        <p:spPr>
          <a:xfrm>
            <a:off x="3107650" y="5286939"/>
            <a:ext cx="1669375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OECD</a:t>
            </a:r>
            <a:endParaRPr lang="en-US" sz="1460" dirty="0"/>
          </a:p>
        </p:txBody>
      </p:sp>
      <p:sp>
        <p:nvSpPr>
          <p:cNvPr id="10" name="Shape 8"/>
          <p:cNvSpPr/>
          <p:nvPr/>
        </p:nvSpPr>
        <p:spPr>
          <a:xfrm>
            <a:off x="5159335" y="1367552"/>
            <a:ext cx="2063234" cy="4266843"/>
          </a:xfrm>
          <a:prstGeom prst="roundRect">
            <a:avLst>
              <a:gd name="adj" fmla="val 4045"/>
            </a:avLst>
          </a:prstGeom>
          <a:solidFill>
            <a:srgbClr val="FCE2CF"/>
          </a:solidFill>
          <a:ln w="11549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356265" y="1564481"/>
            <a:ext cx="1669375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Unemployment Rates</a:t>
            </a:r>
            <a:endParaRPr lang="en-US" sz="1825" dirty="0"/>
          </a:p>
        </p:txBody>
      </p:sp>
      <p:sp>
        <p:nvSpPr>
          <p:cNvPr id="12" name="Text 10"/>
          <p:cNvSpPr/>
          <p:nvPr/>
        </p:nvSpPr>
        <p:spPr>
          <a:xfrm>
            <a:off x="5356265" y="2255044"/>
            <a:ext cx="1669375" cy="2373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key economic indicator that measures the percentage of the total labor force that is unemployed and actively seeking employment.</a:t>
            </a:r>
            <a:endParaRPr lang="en-US" sz="1460" dirty="0"/>
          </a:p>
        </p:txBody>
      </p:sp>
      <p:sp>
        <p:nvSpPr>
          <p:cNvPr id="13" name="Text 11"/>
          <p:cNvSpPr/>
          <p:nvPr/>
        </p:nvSpPr>
        <p:spPr>
          <a:xfrm>
            <a:off x="5356265" y="4914689"/>
            <a:ext cx="1669375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Source:</a:t>
            </a:r>
            <a:endParaRPr lang="en-US" sz="1825" dirty="0"/>
          </a:p>
        </p:txBody>
      </p:sp>
      <p:sp>
        <p:nvSpPr>
          <p:cNvPr id="14" name="Text 12"/>
          <p:cNvSpPr/>
          <p:nvPr/>
        </p:nvSpPr>
        <p:spPr>
          <a:xfrm>
            <a:off x="5356265" y="5315573"/>
            <a:ext cx="1669375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TUIK</a:t>
            </a:r>
            <a:endParaRPr lang="en-US" sz="1460" dirty="0"/>
          </a:p>
        </p:txBody>
      </p:sp>
      <p:sp>
        <p:nvSpPr>
          <p:cNvPr id="15" name="Shape 13"/>
          <p:cNvSpPr/>
          <p:nvPr/>
        </p:nvSpPr>
        <p:spPr>
          <a:xfrm>
            <a:off x="7407950" y="1367552"/>
            <a:ext cx="2063234" cy="4266843"/>
          </a:xfrm>
          <a:prstGeom prst="roundRect">
            <a:avLst>
              <a:gd name="adj" fmla="val 4045"/>
            </a:avLst>
          </a:prstGeom>
          <a:solidFill>
            <a:srgbClr val="FCE2CF"/>
          </a:solidFill>
          <a:ln w="11549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604879" y="1564481"/>
            <a:ext cx="1669375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Gold and Oil Prices</a:t>
            </a:r>
            <a:endParaRPr lang="en-US" sz="1825" dirty="0"/>
          </a:p>
        </p:txBody>
      </p:sp>
      <p:sp>
        <p:nvSpPr>
          <p:cNvPr id="17" name="Text 15"/>
          <p:cNvSpPr/>
          <p:nvPr/>
        </p:nvSpPr>
        <p:spPr>
          <a:xfrm>
            <a:off x="7604879" y="2255044"/>
            <a:ext cx="1669375" cy="1186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Both gold and oil prices can serve as indicators of economic health.</a:t>
            </a:r>
            <a:endParaRPr lang="en-US" sz="1460" dirty="0"/>
          </a:p>
        </p:txBody>
      </p:sp>
      <p:sp>
        <p:nvSpPr>
          <p:cNvPr id="18" name="Text 16"/>
          <p:cNvSpPr/>
          <p:nvPr/>
        </p:nvSpPr>
        <p:spPr>
          <a:xfrm>
            <a:off x="7604879" y="4857422"/>
            <a:ext cx="1669375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Source:</a:t>
            </a:r>
            <a:endParaRPr lang="en-US" sz="1825" dirty="0"/>
          </a:p>
        </p:txBody>
      </p:sp>
      <p:sp>
        <p:nvSpPr>
          <p:cNvPr id="19" name="Text 17"/>
          <p:cNvSpPr/>
          <p:nvPr/>
        </p:nvSpPr>
        <p:spPr>
          <a:xfrm>
            <a:off x="7604879" y="5258306"/>
            <a:ext cx="1669375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World Bank</a:t>
            </a:r>
            <a:endParaRPr lang="en-US" sz="1460" dirty="0"/>
          </a:p>
        </p:txBody>
      </p:sp>
      <p:sp>
        <p:nvSpPr>
          <p:cNvPr id="20" name="Shape 18"/>
          <p:cNvSpPr/>
          <p:nvPr/>
        </p:nvSpPr>
        <p:spPr>
          <a:xfrm>
            <a:off x="9656564" y="1367552"/>
            <a:ext cx="2063234" cy="4266843"/>
          </a:xfrm>
          <a:prstGeom prst="roundRect">
            <a:avLst>
              <a:gd name="adj" fmla="val 4045"/>
            </a:avLst>
          </a:prstGeom>
          <a:solidFill>
            <a:srgbClr val="FCE2CF"/>
          </a:solidFill>
          <a:ln w="11549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9853493" y="1564481"/>
            <a:ext cx="1669375" cy="579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Exchange Rates - USD</a:t>
            </a:r>
            <a:endParaRPr lang="en-US" sz="1825" dirty="0"/>
          </a:p>
        </p:txBody>
      </p:sp>
      <p:sp>
        <p:nvSpPr>
          <p:cNvPr id="22" name="Text 20"/>
          <p:cNvSpPr/>
          <p:nvPr/>
        </p:nvSpPr>
        <p:spPr>
          <a:xfrm>
            <a:off x="9853493" y="2255044"/>
            <a:ext cx="1669375" cy="1186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Exchange rates refer to the value of one currency in terms of another.</a:t>
            </a:r>
            <a:endParaRPr lang="en-US" sz="1460" dirty="0"/>
          </a:p>
        </p:txBody>
      </p:sp>
      <p:sp>
        <p:nvSpPr>
          <p:cNvPr id="23" name="Text 21"/>
          <p:cNvSpPr/>
          <p:nvPr/>
        </p:nvSpPr>
        <p:spPr>
          <a:xfrm>
            <a:off x="9853493" y="4870869"/>
            <a:ext cx="1669375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Source:</a:t>
            </a:r>
            <a:endParaRPr lang="en-US" sz="1825" dirty="0"/>
          </a:p>
        </p:txBody>
      </p:sp>
      <p:sp>
        <p:nvSpPr>
          <p:cNvPr id="24" name="Text 22"/>
          <p:cNvSpPr/>
          <p:nvPr/>
        </p:nvSpPr>
        <p:spPr>
          <a:xfrm>
            <a:off x="9853493" y="5271753"/>
            <a:ext cx="1669375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CBRT</a:t>
            </a:r>
            <a:endParaRPr lang="en-US" sz="1460" dirty="0"/>
          </a:p>
        </p:txBody>
      </p:sp>
      <p:sp>
        <p:nvSpPr>
          <p:cNvPr id="25" name="Shape 23"/>
          <p:cNvSpPr/>
          <p:nvPr/>
        </p:nvSpPr>
        <p:spPr>
          <a:xfrm>
            <a:off x="2910721" y="5819775"/>
            <a:ext cx="8808958" cy="1900238"/>
          </a:xfrm>
          <a:prstGeom prst="roundRect">
            <a:avLst>
              <a:gd name="adj" fmla="val 4392"/>
            </a:avLst>
          </a:prstGeom>
          <a:solidFill>
            <a:srgbClr val="FCE2CF"/>
          </a:solidFill>
          <a:ln w="11549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3107650" y="6016704"/>
            <a:ext cx="1854518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Interest Rates</a:t>
            </a:r>
            <a:endParaRPr lang="en-US" sz="1825" dirty="0"/>
          </a:p>
        </p:txBody>
      </p:sp>
      <p:sp>
        <p:nvSpPr>
          <p:cNvPr id="27" name="Text 25"/>
          <p:cNvSpPr/>
          <p:nvPr/>
        </p:nvSpPr>
        <p:spPr>
          <a:xfrm>
            <a:off x="3107650" y="6417588"/>
            <a:ext cx="8415099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Interest rates represent the cost of borrowing money or the return on investment for lending capital.</a:t>
            </a:r>
            <a:endParaRPr lang="en-US" sz="1460" dirty="0"/>
          </a:p>
        </p:txBody>
      </p:sp>
      <p:sp>
        <p:nvSpPr>
          <p:cNvPr id="28" name="Text 26"/>
          <p:cNvSpPr/>
          <p:nvPr/>
        </p:nvSpPr>
        <p:spPr>
          <a:xfrm>
            <a:off x="3107650" y="6865837"/>
            <a:ext cx="1854518" cy="289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r>
              <a:rPr lang="en-US" sz="1825" kern="0" spc="-5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 Source:</a:t>
            </a:r>
            <a:endParaRPr lang="en-US" sz="1825" dirty="0"/>
          </a:p>
        </p:txBody>
      </p:sp>
      <p:sp>
        <p:nvSpPr>
          <p:cNvPr id="29" name="Text 27"/>
          <p:cNvSpPr/>
          <p:nvPr/>
        </p:nvSpPr>
        <p:spPr>
          <a:xfrm>
            <a:off x="3107650" y="7266720"/>
            <a:ext cx="8415099" cy="296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6"/>
              </a:lnSpc>
              <a:buNone/>
            </a:pPr>
            <a:r>
              <a:rPr lang="en-US" sz="1460" kern="0" spc="-29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FRED</a:t>
            </a:r>
            <a:endParaRPr lang="en-US" sz="14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89688" y="130825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Stationarity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1016794" y="2267063"/>
            <a:ext cx="45719" cy="22726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498161" y="2343381"/>
            <a:ext cx="35012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Non-Stationarity Challenges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498162" y="2823798"/>
            <a:ext cx="6288526" cy="12910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Augmented Dickey-Fuller (ADF) and Elliot, Rothenberg and Stock (ERS) unit root tests revealed non-stationarity in Turkey's Consumer Price Index (CPI).</a:t>
            </a:r>
            <a:endParaRPr lang="en-US" sz="1750" dirty="0"/>
          </a:p>
        </p:txBody>
      </p:sp>
      <p:pic>
        <p:nvPicPr>
          <p:cNvPr id="11" name="Content Placeholder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81832192-3983-37A6-64E9-8541B80B4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85" y="1789525"/>
            <a:ext cx="6761480" cy="2535555"/>
          </a:xfrm>
          <a:prstGeom prst="rect">
            <a:avLst/>
          </a:prstGeom>
        </p:spPr>
      </p:pic>
      <p:pic>
        <p:nvPicPr>
          <p:cNvPr id="12" name="Picture 11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ED10223C-C9A2-0974-82CB-93EE57200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685" y="4619890"/>
            <a:ext cx="6761480" cy="2535555"/>
          </a:xfrm>
          <a:prstGeom prst="rect">
            <a:avLst/>
          </a:prstGeom>
        </p:spPr>
      </p:pic>
      <p:pic>
        <p:nvPicPr>
          <p:cNvPr id="13" name="Content Placeholder 9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F79C8303-775E-A6A9-0016-A9E59E579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272" y="4290222"/>
            <a:ext cx="6018928" cy="31948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692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95976" y="604718"/>
            <a:ext cx="4590336" cy="686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7"/>
              </a:lnSpc>
              <a:buNone/>
            </a:pPr>
            <a:r>
              <a:rPr lang="en-US" sz="4326" kern="0" spc="-13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 Comparison</a:t>
            </a:r>
            <a:endParaRPr lang="en-US" sz="432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976" y="1730812"/>
            <a:ext cx="5219224" cy="87891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15647" y="2939296"/>
            <a:ext cx="2267903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4"/>
              </a:lnSpc>
              <a:buNone/>
            </a:pPr>
            <a:r>
              <a:rPr lang="en-US" sz="2163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Regression Models</a:t>
            </a:r>
            <a:endParaRPr lang="en-US" sz="2163" dirty="0"/>
          </a:p>
        </p:txBody>
      </p:sp>
      <p:sp>
        <p:nvSpPr>
          <p:cNvPr id="7" name="Text 4"/>
          <p:cNvSpPr/>
          <p:nvPr/>
        </p:nvSpPr>
        <p:spPr>
          <a:xfrm>
            <a:off x="2315647" y="3414355"/>
            <a:ext cx="4779883" cy="105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9"/>
              </a:lnSpc>
              <a:buNone/>
            </a:pPr>
            <a:r>
              <a:rPr lang="en-US" sz="173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Models, Linear Regression Model with Log Transformation, Linear Regression Models with factor month and year Autoregressive (AR) Model</a:t>
            </a:r>
            <a:endParaRPr lang="en-US" sz="173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30812"/>
            <a:ext cx="5219224" cy="8789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34870" y="2939296"/>
            <a:ext cx="2366367" cy="343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4"/>
              </a:lnSpc>
              <a:buNone/>
            </a:pPr>
            <a:r>
              <a:rPr lang="en-US" sz="2163" kern="0" spc="-65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Time Series models</a:t>
            </a:r>
            <a:endParaRPr lang="en-US" sz="2163" dirty="0"/>
          </a:p>
        </p:txBody>
      </p:sp>
      <p:sp>
        <p:nvSpPr>
          <p:cNvPr id="10" name="Text 6"/>
          <p:cNvSpPr/>
          <p:nvPr/>
        </p:nvSpPr>
        <p:spPr>
          <a:xfrm>
            <a:off x="7534870" y="3414355"/>
            <a:ext cx="4779883" cy="10547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69"/>
              </a:lnSpc>
            </a:pPr>
            <a:r>
              <a:rPr lang="en-US" sz="173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Prophet Model, ARIMA and SARIMA Models, Dynamic Factor Model (DFM), VAR Models, Structural Time </a:t>
            </a:r>
            <a:r>
              <a:rPr lang="en-US" sz="1730" kern="0" spc="-35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SeriesAutoRegressive</a:t>
            </a:r>
            <a:r>
              <a:rPr lang="en-US" sz="173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Moving Average (ARMA) Model, ARMAX Model</a:t>
            </a:r>
            <a:endParaRPr lang="en-US" sz="1730" dirty="0"/>
          </a:p>
          <a:p>
            <a:pPr marL="0" indent="0" algn="l">
              <a:lnSpc>
                <a:spcPts val="2769"/>
              </a:lnSpc>
              <a:buNone/>
            </a:pPr>
            <a:endParaRPr lang="en-US" sz="1730" dirty="0"/>
          </a:p>
        </p:txBody>
      </p:sp>
    </p:spTree>
    <p:extLst>
      <p:ext uri="{BB962C8B-B14F-4D97-AF65-F5344CB8AC3E}">
        <p14:creationId xmlns:p14="http://schemas.microsoft.com/office/powerpoint/2010/main" val="137224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47474"/>
            <a:ext cx="14630400" cy="8229600"/>
          </a:xfrm>
          <a:prstGeom prst="rect">
            <a:avLst/>
          </a:prstGeom>
          <a:solidFill>
            <a:srgbClr val="FFF8F0"/>
          </a:solidFill>
          <a:ln w="13692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33788" y="561019"/>
            <a:ext cx="4590336" cy="686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7"/>
              </a:lnSpc>
              <a:buNone/>
            </a:pPr>
            <a:r>
              <a:rPr lang="en-US" sz="4326" kern="0" spc="-13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Regression Models</a:t>
            </a:r>
            <a:endParaRPr lang="en-US" sz="432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44" y="1714322"/>
            <a:ext cx="5219224" cy="6621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15765" y="3201060"/>
            <a:ext cx="5219224" cy="38626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69"/>
              </a:lnSpc>
              <a:buNone/>
            </a:pPr>
            <a:endParaRPr lang="en-US" sz="1730" dirty="0"/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4D812C1C-723D-43C3-CAB0-DF36FA584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348" y="4969711"/>
            <a:ext cx="3785136" cy="3082592"/>
          </a:xfrm>
          <a:prstGeom prst="rect">
            <a:avLst/>
          </a:prstGeom>
        </p:spPr>
      </p:pic>
      <p:pic>
        <p:nvPicPr>
          <p:cNvPr id="34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B5758733-0417-B18C-95CC-3BAFCAFC8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69" y="2483064"/>
            <a:ext cx="3700220" cy="2380041"/>
          </a:xfrm>
          <a:prstGeom prst="rect">
            <a:avLst/>
          </a:prstGeom>
        </p:spPr>
      </p:pic>
      <p:pic>
        <p:nvPicPr>
          <p:cNvPr id="36" name="Picture 3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B98A5A-473E-F41A-E8DC-4975B1140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833" y="3026827"/>
            <a:ext cx="7772400" cy="3833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32969"/>
            <a:ext cx="14630400" cy="8229600"/>
          </a:xfrm>
          <a:prstGeom prst="rect">
            <a:avLst/>
          </a:prstGeom>
          <a:solidFill>
            <a:srgbClr val="FFF8F0"/>
          </a:solidFill>
          <a:ln w="13692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08935" y="627329"/>
            <a:ext cx="4590336" cy="686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7"/>
              </a:lnSpc>
              <a:buNone/>
            </a:pPr>
            <a:r>
              <a:rPr lang="en-US" sz="4326" kern="0" spc="-13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Time Series Models</a:t>
            </a:r>
            <a:endParaRPr lang="en-US" sz="432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35" y="1562218"/>
            <a:ext cx="5219224" cy="662137"/>
          </a:xfrm>
          <a:prstGeom prst="rect">
            <a:avLst/>
          </a:prstGeom>
        </p:spPr>
      </p:pic>
      <p:sp>
        <p:nvSpPr>
          <p:cNvPr id="28" name="Shape 4">
            <a:extLst>
              <a:ext uri="{FF2B5EF4-FFF2-40B4-BE49-F238E27FC236}">
                <a16:creationId xmlns:a16="http://schemas.microsoft.com/office/drawing/2014/main" id="{00B1CF3D-EB7B-9775-5B04-B5C0778DF497}"/>
              </a:ext>
            </a:extLst>
          </p:cNvPr>
          <p:cNvSpPr/>
          <p:nvPr/>
        </p:nvSpPr>
        <p:spPr>
          <a:xfrm>
            <a:off x="5471027" y="1544717"/>
            <a:ext cx="5037996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9EDA829-39DF-5A1F-48C8-C03EA32DE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985" y="2472611"/>
            <a:ext cx="3150235" cy="2981198"/>
          </a:xfrm>
          <a:prstGeom prst="rect">
            <a:avLst/>
          </a:prstGeom>
        </p:spPr>
      </p:pic>
      <p:pic>
        <p:nvPicPr>
          <p:cNvPr id="14" name="Picture 1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7FC2930-F019-CB0A-9971-2D421454A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557" y="5702065"/>
            <a:ext cx="3988470" cy="2326607"/>
          </a:xfrm>
          <a:prstGeom prst="rect">
            <a:avLst/>
          </a:prstGeom>
        </p:spPr>
      </p:pic>
      <p:pic>
        <p:nvPicPr>
          <p:cNvPr id="15" name="Picture 14" descr="A graph showing time and time&#10;&#10;Description automatically generated">
            <a:extLst>
              <a:ext uri="{FF2B5EF4-FFF2-40B4-BE49-F238E27FC236}">
                <a16:creationId xmlns:a16="http://schemas.microsoft.com/office/drawing/2014/main" id="{18A748BC-5B33-D894-640C-A8AB19D4A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981" y="2333739"/>
            <a:ext cx="7968943" cy="3055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7BFB06-0CDD-EA26-62F5-4AEE27380058}"/>
              </a:ext>
            </a:extLst>
          </p:cNvPr>
          <p:cNvSpPr txBox="1"/>
          <p:nvPr/>
        </p:nvSpPr>
        <p:spPr>
          <a:xfrm>
            <a:off x="9159375" y="6265203"/>
            <a:ext cx="448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2011 </a:t>
            </a:r>
            <a:endParaRPr lang="en-US" dirty="0"/>
          </a:p>
          <a:p>
            <a:r>
              <a:rPr lang="en-US" dirty="0"/>
              <a:t>Syria civil war</a:t>
            </a:r>
          </a:p>
          <a:p>
            <a:r>
              <a:rPr lang="en-US" dirty="0"/>
              <a:t>2 major earthquakes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EC941A2C-2D01-4390-2148-859D5188FE5C}"/>
              </a:ext>
            </a:extLst>
          </p:cNvPr>
          <p:cNvSpPr/>
          <p:nvPr/>
        </p:nvSpPr>
        <p:spPr>
          <a:xfrm>
            <a:off x="9212580" y="4869180"/>
            <a:ext cx="114300" cy="1255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CF087380-3232-DD9D-6DEE-470B1A278F74}"/>
              </a:ext>
            </a:extLst>
          </p:cNvPr>
          <p:cNvSpPr/>
          <p:nvPr/>
        </p:nvSpPr>
        <p:spPr>
          <a:xfrm>
            <a:off x="12179179" y="4901496"/>
            <a:ext cx="114300" cy="1255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1E9A51-EAC6-3840-DC74-0FD5616856E4}"/>
              </a:ext>
            </a:extLst>
          </p:cNvPr>
          <p:cNvSpPr txBox="1"/>
          <p:nvPr/>
        </p:nvSpPr>
        <p:spPr>
          <a:xfrm>
            <a:off x="11940608" y="6135051"/>
            <a:ext cx="448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2019</a:t>
            </a:r>
            <a:endParaRPr lang="en-US" dirty="0"/>
          </a:p>
          <a:p>
            <a:r>
              <a:rPr lang="en-US" dirty="0"/>
              <a:t>Covid Pandemic</a:t>
            </a:r>
          </a:p>
        </p:txBody>
      </p:sp>
      <p:pic>
        <p:nvPicPr>
          <p:cNvPr id="6" name="Picture 5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CD454B4E-8345-81D4-A1A5-CEA0E4119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985" y="5004156"/>
            <a:ext cx="3073400" cy="4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0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23446" y="-11609"/>
            <a:ext cx="14630400" cy="8252817"/>
          </a:xfrm>
          <a:prstGeom prst="rect">
            <a:avLst/>
          </a:prstGeom>
          <a:solidFill>
            <a:srgbClr val="FFF8F0"/>
          </a:solidFill>
          <a:ln w="12144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561902" y="558837"/>
            <a:ext cx="6129933" cy="6081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9"/>
              </a:lnSpc>
              <a:buNone/>
            </a:pPr>
            <a:r>
              <a:rPr lang="en-US" sz="3831" kern="0" spc="-115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Results Forecasting Inflation</a:t>
            </a:r>
            <a:endParaRPr lang="en-US" sz="3831" dirty="0"/>
          </a:p>
        </p:txBody>
      </p:sp>
      <p:sp>
        <p:nvSpPr>
          <p:cNvPr id="5" name="Shape 3"/>
          <p:cNvSpPr/>
          <p:nvPr/>
        </p:nvSpPr>
        <p:spPr>
          <a:xfrm>
            <a:off x="1579129" y="1643062"/>
            <a:ext cx="4565228" cy="6074570"/>
          </a:xfrm>
          <a:prstGeom prst="roundRect">
            <a:avLst>
              <a:gd name="adj" fmla="val 1416"/>
            </a:avLst>
          </a:prstGeom>
          <a:noFill/>
          <a:ln w="12144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1591273" y="1544717"/>
            <a:ext cx="5037996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692272" y="166901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532" dirty="0"/>
          </a:p>
        </p:txBody>
      </p:sp>
      <p:sp>
        <p:nvSpPr>
          <p:cNvPr id="8" name="Text 6"/>
          <p:cNvSpPr/>
          <p:nvPr/>
        </p:nvSpPr>
        <p:spPr>
          <a:xfrm>
            <a:off x="4486195" y="166901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MAE</a:t>
            </a:r>
            <a:endParaRPr lang="en-US" sz="1532" dirty="0"/>
          </a:p>
        </p:txBody>
      </p:sp>
      <p:sp>
        <p:nvSpPr>
          <p:cNvPr id="9" name="Text 7"/>
          <p:cNvSpPr/>
          <p:nvPr/>
        </p:nvSpPr>
        <p:spPr>
          <a:xfrm>
            <a:off x="5213650" y="166901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RMSE</a:t>
            </a:r>
            <a:endParaRPr lang="en-US" sz="1532" dirty="0"/>
          </a:p>
        </p:txBody>
      </p:sp>
      <p:sp>
        <p:nvSpPr>
          <p:cNvPr id="10" name="Shape 8"/>
          <p:cNvSpPr/>
          <p:nvPr/>
        </p:nvSpPr>
        <p:spPr>
          <a:xfrm>
            <a:off x="1614365" y="2127860"/>
            <a:ext cx="4564396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762620" y="222908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Change - Segmented</a:t>
            </a:r>
            <a:endParaRPr lang="en-US" sz="1532" dirty="0"/>
          </a:p>
        </p:txBody>
      </p:sp>
      <p:sp>
        <p:nvSpPr>
          <p:cNvPr id="12" name="Text 10"/>
          <p:cNvSpPr/>
          <p:nvPr/>
        </p:nvSpPr>
        <p:spPr>
          <a:xfrm>
            <a:off x="4626869" y="222908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0.06</a:t>
            </a:r>
            <a:endParaRPr lang="en-US" sz="1532" dirty="0"/>
          </a:p>
        </p:txBody>
      </p:sp>
      <p:sp>
        <p:nvSpPr>
          <p:cNvPr id="13" name="Text 11"/>
          <p:cNvSpPr/>
          <p:nvPr/>
        </p:nvSpPr>
        <p:spPr>
          <a:xfrm>
            <a:off x="5283990" y="222908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0.09</a:t>
            </a:r>
            <a:endParaRPr lang="en-US" sz="1532" dirty="0"/>
          </a:p>
        </p:txBody>
      </p:sp>
      <p:sp>
        <p:nvSpPr>
          <p:cNvPr id="15" name="Text 13"/>
          <p:cNvSpPr/>
          <p:nvPr/>
        </p:nvSpPr>
        <p:spPr>
          <a:xfrm>
            <a:off x="1786058" y="278915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 Change - Linear</a:t>
            </a:r>
            <a:endParaRPr lang="en-US" sz="1532" dirty="0"/>
          </a:p>
        </p:txBody>
      </p:sp>
      <p:sp>
        <p:nvSpPr>
          <p:cNvPr id="16" name="Text 14"/>
          <p:cNvSpPr/>
          <p:nvPr/>
        </p:nvSpPr>
        <p:spPr>
          <a:xfrm>
            <a:off x="5353704" y="278915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0.06</a:t>
            </a:r>
            <a:endParaRPr lang="en-US" sz="1532" dirty="0"/>
          </a:p>
        </p:txBody>
      </p:sp>
      <p:sp>
        <p:nvSpPr>
          <p:cNvPr id="17" name="Text 15"/>
          <p:cNvSpPr/>
          <p:nvPr/>
        </p:nvSpPr>
        <p:spPr>
          <a:xfrm>
            <a:off x="4721283" y="278915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0.10</a:t>
            </a:r>
            <a:endParaRPr lang="en-US" sz="1532" dirty="0"/>
          </a:p>
        </p:txBody>
      </p:sp>
      <p:sp>
        <p:nvSpPr>
          <p:cNvPr id="18" name="Shape 16"/>
          <p:cNvSpPr/>
          <p:nvPr/>
        </p:nvSpPr>
        <p:spPr>
          <a:xfrm>
            <a:off x="1591272" y="3224927"/>
            <a:ext cx="4553085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809507" y="334922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 Growth</a:t>
            </a:r>
            <a:endParaRPr lang="en-US" sz="1532" dirty="0"/>
          </a:p>
        </p:txBody>
      </p:sp>
      <p:sp>
        <p:nvSpPr>
          <p:cNvPr id="20" name="Text 18"/>
          <p:cNvSpPr/>
          <p:nvPr/>
        </p:nvSpPr>
        <p:spPr>
          <a:xfrm>
            <a:off x="5424042" y="334922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1.01</a:t>
            </a:r>
            <a:endParaRPr lang="en-US" sz="1532" dirty="0"/>
          </a:p>
        </p:txBody>
      </p:sp>
      <p:sp>
        <p:nvSpPr>
          <p:cNvPr id="21" name="Text 19"/>
          <p:cNvSpPr/>
          <p:nvPr/>
        </p:nvSpPr>
        <p:spPr>
          <a:xfrm>
            <a:off x="4721283" y="334922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1.43</a:t>
            </a:r>
            <a:endParaRPr lang="en-US" sz="1532" dirty="0"/>
          </a:p>
        </p:txBody>
      </p:sp>
      <p:sp>
        <p:nvSpPr>
          <p:cNvPr id="22" name="Shape 20"/>
          <p:cNvSpPr/>
          <p:nvPr/>
        </p:nvSpPr>
        <p:spPr>
          <a:xfrm>
            <a:off x="1591272" y="3784997"/>
            <a:ext cx="9220438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832951" y="390929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 Level</a:t>
            </a:r>
            <a:endParaRPr lang="en-US" sz="1532" dirty="0"/>
          </a:p>
        </p:txBody>
      </p:sp>
      <p:sp>
        <p:nvSpPr>
          <p:cNvPr id="24" name="Text 22"/>
          <p:cNvSpPr/>
          <p:nvPr/>
        </p:nvSpPr>
        <p:spPr>
          <a:xfrm>
            <a:off x="5424042" y="390929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1.79</a:t>
            </a:r>
            <a:endParaRPr lang="en-US" sz="1532" dirty="0"/>
          </a:p>
        </p:txBody>
      </p:sp>
      <p:sp>
        <p:nvSpPr>
          <p:cNvPr id="25" name="Text 23"/>
          <p:cNvSpPr/>
          <p:nvPr/>
        </p:nvSpPr>
        <p:spPr>
          <a:xfrm>
            <a:off x="4721283" y="390929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1.84</a:t>
            </a:r>
            <a:endParaRPr lang="en-US" sz="1532" dirty="0"/>
          </a:p>
        </p:txBody>
      </p:sp>
      <p:sp>
        <p:nvSpPr>
          <p:cNvPr id="26" name="Shape 24"/>
          <p:cNvSpPr/>
          <p:nvPr/>
        </p:nvSpPr>
        <p:spPr>
          <a:xfrm>
            <a:off x="1591273" y="4345067"/>
            <a:ext cx="4564396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786058" y="446936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Autoregressive (AR)</a:t>
            </a:r>
            <a:endParaRPr lang="en-US" sz="1532" dirty="0"/>
          </a:p>
        </p:txBody>
      </p:sp>
      <p:sp>
        <p:nvSpPr>
          <p:cNvPr id="28" name="Text 26"/>
          <p:cNvSpPr/>
          <p:nvPr/>
        </p:nvSpPr>
        <p:spPr>
          <a:xfrm>
            <a:off x="5424042" y="446936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2.44</a:t>
            </a:r>
            <a:endParaRPr lang="en-US" sz="1532" dirty="0"/>
          </a:p>
        </p:txBody>
      </p:sp>
      <p:sp>
        <p:nvSpPr>
          <p:cNvPr id="29" name="Text 27"/>
          <p:cNvSpPr/>
          <p:nvPr/>
        </p:nvSpPr>
        <p:spPr>
          <a:xfrm>
            <a:off x="4674390" y="446936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2.67</a:t>
            </a:r>
            <a:endParaRPr lang="en-US" sz="1532" dirty="0"/>
          </a:p>
        </p:txBody>
      </p:sp>
      <p:sp>
        <p:nvSpPr>
          <p:cNvPr id="30" name="Shape 28"/>
          <p:cNvSpPr/>
          <p:nvPr/>
        </p:nvSpPr>
        <p:spPr>
          <a:xfrm>
            <a:off x="418966" y="4905137"/>
            <a:ext cx="9220438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1786058" y="502943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Structural Time Series - Trend</a:t>
            </a:r>
            <a:endParaRPr lang="en-US" sz="1532" dirty="0"/>
          </a:p>
        </p:txBody>
      </p:sp>
      <p:sp>
        <p:nvSpPr>
          <p:cNvPr id="32" name="Text 30"/>
          <p:cNvSpPr/>
          <p:nvPr/>
        </p:nvSpPr>
        <p:spPr>
          <a:xfrm>
            <a:off x="4650166" y="5076017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3.09</a:t>
            </a:r>
            <a:endParaRPr lang="en-US" sz="1532" dirty="0"/>
          </a:p>
        </p:txBody>
      </p:sp>
      <p:sp>
        <p:nvSpPr>
          <p:cNvPr id="33" name="Text 31"/>
          <p:cNvSpPr/>
          <p:nvPr/>
        </p:nvSpPr>
        <p:spPr>
          <a:xfrm>
            <a:off x="5424042" y="5052511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4.66</a:t>
            </a:r>
            <a:endParaRPr lang="en-US" sz="1532" dirty="0"/>
          </a:p>
        </p:txBody>
      </p:sp>
      <p:sp>
        <p:nvSpPr>
          <p:cNvPr id="34" name="Shape 32"/>
          <p:cNvSpPr/>
          <p:nvPr/>
        </p:nvSpPr>
        <p:spPr>
          <a:xfrm>
            <a:off x="1591273" y="5465207"/>
            <a:ext cx="4564396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856397" y="558950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ARMAX</a:t>
            </a:r>
            <a:endParaRPr lang="en-US" sz="1532" dirty="0"/>
          </a:p>
        </p:txBody>
      </p:sp>
      <p:sp>
        <p:nvSpPr>
          <p:cNvPr id="36" name="Text 34"/>
          <p:cNvSpPr/>
          <p:nvPr/>
        </p:nvSpPr>
        <p:spPr>
          <a:xfrm>
            <a:off x="4626875" y="558950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4.51</a:t>
            </a:r>
            <a:endParaRPr lang="en-US" sz="1532" dirty="0"/>
          </a:p>
        </p:txBody>
      </p:sp>
      <p:sp>
        <p:nvSpPr>
          <p:cNvPr id="37" name="Text 35"/>
          <p:cNvSpPr/>
          <p:nvPr/>
        </p:nvSpPr>
        <p:spPr>
          <a:xfrm>
            <a:off x="5424671" y="558950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5.52</a:t>
            </a:r>
            <a:endParaRPr lang="en-US" sz="1532" dirty="0"/>
          </a:p>
        </p:txBody>
      </p:sp>
      <p:sp>
        <p:nvSpPr>
          <p:cNvPr id="38" name="Shape 36"/>
          <p:cNvSpPr/>
          <p:nvPr/>
        </p:nvSpPr>
        <p:spPr>
          <a:xfrm>
            <a:off x="1591272" y="6025277"/>
            <a:ext cx="6117789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1786058" y="614957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(Year)</a:t>
            </a:r>
            <a:endParaRPr lang="en-US" sz="1532" dirty="0"/>
          </a:p>
        </p:txBody>
      </p:sp>
      <p:sp>
        <p:nvSpPr>
          <p:cNvPr id="40" name="Text 38"/>
          <p:cNvSpPr/>
          <p:nvPr/>
        </p:nvSpPr>
        <p:spPr>
          <a:xfrm>
            <a:off x="4626875" y="6149578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5.07</a:t>
            </a:r>
            <a:endParaRPr lang="en-US" sz="1532" dirty="0"/>
          </a:p>
        </p:txBody>
      </p:sp>
      <p:sp>
        <p:nvSpPr>
          <p:cNvPr id="41" name="Text 39"/>
          <p:cNvSpPr/>
          <p:nvPr/>
        </p:nvSpPr>
        <p:spPr>
          <a:xfrm>
            <a:off x="5354330" y="6149578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6.18</a:t>
            </a:r>
            <a:endParaRPr lang="en-US" sz="1532" dirty="0"/>
          </a:p>
        </p:txBody>
      </p:sp>
      <p:sp>
        <p:nvSpPr>
          <p:cNvPr id="42" name="Shape 40"/>
          <p:cNvSpPr/>
          <p:nvPr/>
        </p:nvSpPr>
        <p:spPr>
          <a:xfrm>
            <a:off x="1591273" y="6585347"/>
            <a:ext cx="4564396" cy="5600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1856395" y="670964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</a:t>
            </a:r>
            <a:endParaRPr lang="en-US" sz="1532" dirty="0"/>
          </a:p>
        </p:txBody>
      </p:sp>
      <p:sp>
        <p:nvSpPr>
          <p:cNvPr id="44" name="Text 42"/>
          <p:cNvSpPr/>
          <p:nvPr/>
        </p:nvSpPr>
        <p:spPr>
          <a:xfrm>
            <a:off x="4602566" y="6757311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5.18</a:t>
            </a:r>
            <a:endParaRPr lang="en-US" sz="1532" dirty="0"/>
          </a:p>
        </p:txBody>
      </p:sp>
      <p:sp>
        <p:nvSpPr>
          <p:cNvPr id="45" name="Text 43"/>
          <p:cNvSpPr/>
          <p:nvPr/>
        </p:nvSpPr>
        <p:spPr>
          <a:xfrm>
            <a:off x="5353704" y="6711165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6.19</a:t>
            </a:r>
            <a:endParaRPr lang="en-US" sz="1532" dirty="0"/>
          </a:p>
        </p:txBody>
      </p:sp>
      <p:sp>
        <p:nvSpPr>
          <p:cNvPr id="46" name="Shape 44"/>
          <p:cNvSpPr/>
          <p:nvPr/>
        </p:nvSpPr>
        <p:spPr>
          <a:xfrm>
            <a:off x="418966" y="7145417"/>
            <a:ext cx="9220438" cy="5600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1786058" y="7269718"/>
            <a:ext cx="4030028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(Month)</a:t>
            </a:r>
            <a:endParaRPr lang="en-US" sz="1532" dirty="0"/>
          </a:p>
        </p:txBody>
      </p:sp>
      <p:sp>
        <p:nvSpPr>
          <p:cNvPr id="48" name="Text 46"/>
          <p:cNvSpPr/>
          <p:nvPr/>
        </p:nvSpPr>
        <p:spPr>
          <a:xfrm>
            <a:off x="4554566" y="7296064"/>
            <a:ext cx="2002393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5.35</a:t>
            </a:r>
            <a:endParaRPr lang="en-US" sz="1532" dirty="0"/>
          </a:p>
        </p:txBody>
      </p:sp>
      <p:sp>
        <p:nvSpPr>
          <p:cNvPr id="49" name="Text 47"/>
          <p:cNvSpPr/>
          <p:nvPr/>
        </p:nvSpPr>
        <p:spPr>
          <a:xfrm>
            <a:off x="5299269" y="7291072"/>
            <a:ext cx="2005251" cy="311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52"/>
              </a:lnSpc>
              <a:buNone/>
            </a:pPr>
            <a:r>
              <a:rPr lang="en-US" sz="1532" kern="0" spc="-3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6.29</a:t>
            </a:r>
            <a:endParaRPr lang="en-US" sz="1532" dirty="0"/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23F57D5C-EA77-E484-6BCA-6656F3CA2072}"/>
              </a:ext>
            </a:extLst>
          </p:cNvPr>
          <p:cNvSpPr/>
          <p:nvPr/>
        </p:nvSpPr>
        <p:spPr>
          <a:xfrm>
            <a:off x="1497488" y="2104787"/>
            <a:ext cx="4564397" cy="56007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AF6D0856-4568-E15B-EA68-0661D65C538F}"/>
              </a:ext>
            </a:extLst>
          </p:cNvPr>
          <p:cNvSpPr/>
          <p:nvPr/>
        </p:nvSpPr>
        <p:spPr>
          <a:xfrm>
            <a:off x="1566753" y="4374316"/>
            <a:ext cx="4564397" cy="56007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" name="Picture 5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EBD0AA6-690C-646E-2962-3064840D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262" y="1479247"/>
            <a:ext cx="4323677" cy="3242758"/>
          </a:xfrm>
          <a:prstGeom prst="rect">
            <a:avLst/>
          </a:prstGeom>
        </p:spPr>
      </p:pic>
      <p:pic>
        <p:nvPicPr>
          <p:cNvPr id="53" name="Picture 5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E57D102-5E82-65BE-3633-CBC4DFF2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170" y="4780836"/>
            <a:ext cx="4422350" cy="33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2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26657"/>
            <a:ext cx="738675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Future Directions for Research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854285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726781" y="3090267"/>
            <a:ext cx="38191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Exogenous Variable Integration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3570684"/>
            <a:ext cx="407015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Governmental fiscal policies, international economic data, geopolitical events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54285"/>
            <a:ext cx="4542115" cy="2018586"/>
          </a:xfrm>
          <a:prstGeom prst="roundRect">
            <a:avLst>
              <a:gd name="adj" fmla="val 4953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91067" y="3090267"/>
            <a:ext cx="371463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Machine Learning Approaches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91067" y="3570684"/>
            <a:ext cx="407015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Neural networks, gradient boosting, deep learning architectures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5042"/>
            <a:ext cx="9306401" cy="1307783"/>
          </a:xfrm>
          <a:prstGeom prst="roundRect">
            <a:avLst>
              <a:gd name="adj" fmla="val 7646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726781" y="5331023"/>
            <a:ext cx="27892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Long Term Forecasting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5811441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Long term forecast accuracy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379</Words>
  <Application>Microsoft Macintosh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Bitter</vt:lpstr>
      <vt:lpstr>Open Sans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Arzu Isik</cp:lastModifiedBy>
  <cp:revision>44</cp:revision>
  <dcterms:created xsi:type="dcterms:W3CDTF">2023-12-19T06:11:00Z</dcterms:created>
  <dcterms:modified xsi:type="dcterms:W3CDTF">2023-12-20T01:34:58Z</dcterms:modified>
</cp:coreProperties>
</file>